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9144000"/>
  <p:notesSz cx="6858000" cy="9144000"/>
  <p:embeddedFontLst>
    <p:embeddedFont>
      <p:font typeface="Economica"/>
      <p:regular r:id="rId34"/>
      <p:bold r:id="rId35"/>
      <p:italic r:id="rId36"/>
      <p:boldItalic r:id="rId37"/>
    </p:embeddedFont>
    <p:embeddedFont>
      <p:font typeface="Roboto"/>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2" Type="http://schemas.openxmlformats.org/officeDocument/2006/relationships/font" Target="fonts/OpenSans-regular.fntdata"/><Relationship Id="rId41" Type="http://schemas.openxmlformats.org/officeDocument/2006/relationships/font" Target="fonts/Roboto-boldItalic.fntdata"/><Relationship Id="rId22" Type="http://schemas.openxmlformats.org/officeDocument/2006/relationships/slide" Target="slides/slide18.xml"/><Relationship Id="rId44" Type="http://schemas.openxmlformats.org/officeDocument/2006/relationships/font" Target="fonts/OpenSans-italic.fntdata"/><Relationship Id="rId21" Type="http://schemas.openxmlformats.org/officeDocument/2006/relationships/slide" Target="slides/slide17.xml"/><Relationship Id="rId43" Type="http://schemas.openxmlformats.org/officeDocument/2006/relationships/font" Target="fonts/Open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Economica-bold.fntdata"/><Relationship Id="rId12" Type="http://schemas.openxmlformats.org/officeDocument/2006/relationships/slide" Target="slides/slide8.xml"/><Relationship Id="rId34" Type="http://schemas.openxmlformats.org/officeDocument/2006/relationships/font" Target="fonts/Economica-regular.fntdata"/><Relationship Id="rId15" Type="http://schemas.openxmlformats.org/officeDocument/2006/relationships/slide" Target="slides/slide11.xml"/><Relationship Id="rId37" Type="http://schemas.openxmlformats.org/officeDocument/2006/relationships/font" Target="fonts/Economica-boldItalic.fntdata"/><Relationship Id="rId14" Type="http://schemas.openxmlformats.org/officeDocument/2006/relationships/slide" Target="slides/slide10.xml"/><Relationship Id="rId36" Type="http://schemas.openxmlformats.org/officeDocument/2006/relationships/font" Target="fonts/Economica-italic.fntdata"/><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0b62a1c11_2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80b62a1c11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0b62a1c1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80b62a1c1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647d8dcd1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8647d8dc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647d8dcd1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8647d8dcd1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0b62a1c11_2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80b62a1c11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647d8dcd1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8647d8dcd1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647d8dcd1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8647d8dcd1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647d8dcd1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8647d8dcd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0b62a1c11_2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80b62a1c11_2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647d8dcd1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8647d8dcd1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0b62a1c11_2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80b62a1c11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0b62a1c11_2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0b62a1c11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0b62a1c11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80b62a1c1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0b62a1c11_0_2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80b62a1c11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0b62a1c11_0_3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80b62a1c11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0b62a1c11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80b62a1c11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0b62a1c11_0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80b62a1c11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0b62a1c11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80b62a1c1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647d8dcd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647d8d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0b62a1c11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0b62a1c1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0b62a1c11_1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80b62a1c11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0b62a1c11_1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80b62a1c1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647d8dcd1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8647d8dcd1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machinelearningmastery.com/why-one-hot-encode-data-in-machine-lear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towardsdatascience.com/data-preprocessing-concepts-fa946d11c82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s://bit.ly/Dataset_FraudDetection" TargetMode="External"/><Relationship Id="rId5" Type="http://schemas.openxmlformats.org/officeDocument/2006/relationships/hyperlink" Target="https://www.kaggle.com/c/ieee-fraud-detection/dat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hyperlink" Target="https://github.com/dphi-official/Imbalanced_clas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hyperlink" Target="http://www.timeanddate.com/worldclock/fixedtime.html?msg=Session+on+Data+Pre-processing+and+Handling+Class+Imbalance&amp;iso=20200606T17&amp;p1=1252&amp;ah=1" TargetMode="External"/><Relationship Id="rId5" Type="http://schemas.openxmlformats.org/officeDocument/2006/relationships/hyperlink" Target="https://youtu.be/vksQx1JNo8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Data Science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Week#2 - Day 4</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2" name="Google Shape;142;p22"/>
          <p:cNvSpPr txBox="1"/>
          <p:nvPr/>
        </p:nvSpPr>
        <p:spPr>
          <a:xfrm>
            <a:off x="663250" y="170000"/>
            <a:ext cx="7693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Target and Input variables</a:t>
            </a:r>
            <a:endParaRPr sz="4800">
              <a:solidFill>
                <a:srgbClr val="434343"/>
              </a:solidFill>
              <a:latin typeface="Economica"/>
              <a:ea typeface="Economica"/>
              <a:cs typeface="Economica"/>
              <a:sym typeface="Economica"/>
            </a:endParaRPr>
          </a:p>
        </p:txBody>
      </p:sp>
      <p:sp>
        <p:nvSpPr>
          <p:cNvPr id="143" name="Google Shape;143;p22"/>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Remember the Standard Metropolitan Areas Data used in previous slides? In that dataset </a:t>
            </a:r>
            <a:r>
              <a:rPr b="1" lang="en" sz="1900">
                <a:latin typeface="Open Sans"/>
                <a:ea typeface="Open Sans"/>
                <a:cs typeface="Open Sans"/>
                <a:sym typeface="Open Sans"/>
              </a:rPr>
              <a:t>we might be curious to predict “crime_rate” in future</a:t>
            </a:r>
            <a:r>
              <a:rPr lang="en" sz="1900">
                <a:latin typeface="Open Sans"/>
                <a:ea typeface="Open Sans"/>
                <a:cs typeface="Open Sans"/>
                <a:sym typeface="Open Sans"/>
              </a:rPr>
              <a:t>, so that becomes our target variable and rest of the variables become input variables for building a machine learning model.</a:t>
            </a:r>
            <a:endParaRPr sz="1900">
              <a:latin typeface="Open Sans"/>
              <a:ea typeface="Open Sans"/>
              <a:cs typeface="Open Sans"/>
              <a:sym typeface="Open Sans"/>
            </a:endParaRPr>
          </a:p>
        </p:txBody>
      </p:sp>
      <p:pic>
        <p:nvPicPr>
          <p:cNvPr id="144" name="Google Shape;144;p22"/>
          <p:cNvPicPr preferRelativeResize="0"/>
          <p:nvPr/>
        </p:nvPicPr>
        <p:blipFill>
          <a:blip r:embed="rId3">
            <a:alphaModFix/>
          </a:blip>
          <a:stretch>
            <a:fillRect/>
          </a:stretch>
        </p:blipFill>
        <p:spPr>
          <a:xfrm>
            <a:off x="37650" y="3058666"/>
            <a:ext cx="9143999" cy="2539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1" name="Google Shape;151;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and Test Set</a:t>
            </a:r>
            <a:endParaRPr sz="4800">
              <a:solidFill>
                <a:srgbClr val="434343"/>
              </a:solidFill>
              <a:latin typeface="Economica"/>
              <a:ea typeface="Economica"/>
              <a:cs typeface="Economica"/>
              <a:sym typeface="Economica"/>
            </a:endParaRPr>
          </a:p>
        </p:txBody>
      </p:sp>
      <p:grpSp>
        <p:nvGrpSpPr>
          <p:cNvPr id="152" name="Google Shape;152;p23"/>
          <p:cNvGrpSpPr/>
          <p:nvPr/>
        </p:nvGrpSpPr>
        <p:grpSpPr>
          <a:xfrm>
            <a:off x="0" y="5976100"/>
            <a:ext cx="9144000" cy="919800"/>
            <a:chOff x="0" y="5976100"/>
            <a:chExt cx="9144000" cy="919800"/>
          </a:xfrm>
        </p:grpSpPr>
        <p:sp>
          <p:nvSpPr>
            <p:cNvPr id="153" name="Google Shape;153;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3"/>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55" name="Google Shape;155;p23"/>
          <p:cNvPicPr preferRelativeResize="0"/>
          <p:nvPr/>
        </p:nvPicPr>
        <p:blipFill>
          <a:blip r:embed="rId4">
            <a:alphaModFix/>
          </a:blip>
          <a:stretch>
            <a:fillRect/>
          </a:stretch>
        </p:blipFill>
        <p:spPr>
          <a:xfrm>
            <a:off x="152400" y="1127600"/>
            <a:ext cx="8706824" cy="4696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and Test Set</a:t>
            </a:r>
            <a:endParaRPr sz="4800">
              <a:solidFill>
                <a:srgbClr val="434343"/>
              </a:solidFill>
              <a:latin typeface="Economica"/>
              <a:ea typeface="Economica"/>
              <a:cs typeface="Economica"/>
              <a:sym typeface="Economica"/>
            </a:endParaRPr>
          </a:p>
        </p:txBody>
      </p:sp>
      <p:sp>
        <p:nvSpPr>
          <p:cNvPr id="163" name="Google Shape;163;p24"/>
          <p:cNvSpPr txBox="1"/>
          <p:nvPr/>
        </p:nvSpPr>
        <p:spPr>
          <a:xfrm>
            <a:off x="225850" y="925325"/>
            <a:ext cx="8685600" cy="495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To use an analogy, let’s say you teach a child to multiply by letting the kid train on the small multiplication table, i.e. everything from 1*1 to 9*9.</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Next, you test whether the kid is able to perform the same multiplications. The result is a success. The kid gets it right almost every time.</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What’s the problem here?</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You don’t know if the kid understands multiplication at all, or has simply memorized the table!</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So what you would do instead is test the kid on multiplications like 11*12, that are outside of the table.</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64" name="Google Shape;164;p24"/>
          <p:cNvGrpSpPr/>
          <p:nvPr/>
        </p:nvGrpSpPr>
        <p:grpSpPr>
          <a:xfrm>
            <a:off x="0" y="5976100"/>
            <a:ext cx="9144000" cy="919800"/>
            <a:chOff x="0" y="5976100"/>
            <a:chExt cx="9144000" cy="919800"/>
          </a:xfrm>
        </p:grpSpPr>
        <p:sp>
          <p:nvSpPr>
            <p:cNvPr id="165" name="Google Shape;165;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67" name="Google Shape;167;p24"/>
          <p:cNvPicPr preferRelativeResize="0"/>
          <p:nvPr/>
        </p:nvPicPr>
        <p:blipFill rotWithShape="1">
          <a:blip r:embed="rId4">
            <a:alphaModFix/>
          </a:blip>
          <a:srcRect b="17807" l="0" r="0" t="8271"/>
          <a:stretch/>
        </p:blipFill>
        <p:spPr>
          <a:xfrm>
            <a:off x="2321350" y="2608025"/>
            <a:ext cx="3475449" cy="171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 name="Google Shape;173;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4" name="Google Shape;174;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and Test Dataset</a:t>
            </a:r>
            <a:endParaRPr sz="4800">
              <a:solidFill>
                <a:srgbClr val="434343"/>
              </a:solidFill>
              <a:latin typeface="Economica"/>
              <a:ea typeface="Economica"/>
              <a:cs typeface="Economica"/>
              <a:sym typeface="Economica"/>
            </a:endParaRPr>
          </a:p>
        </p:txBody>
      </p:sp>
      <p:sp>
        <p:nvSpPr>
          <p:cNvPr id="175" name="Google Shape;175;p25"/>
          <p:cNvSpPr txBox="1"/>
          <p:nvPr/>
        </p:nvSpPr>
        <p:spPr>
          <a:xfrm>
            <a:off x="229200" y="859000"/>
            <a:ext cx="8685600" cy="524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So what you would do instead is test the kid on multiplications like 11*12, that are outside of the table.</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This is exactly why we need to test machine learning models on </a:t>
            </a:r>
            <a:r>
              <a:rPr b="1" lang="en" sz="1800">
                <a:latin typeface="Open Sans"/>
                <a:ea typeface="Open Sans"/>
                <a:cs typeface="Open Sans"/>
                <a:sym typeface="Open Sans"/>
              </a:rPr>
              <a:t>unseen data or test data.</a:t>
            </a:r>
            <a:r>
              <a:rPr lang="en" sz="1800">
                <a:latin typeface="Open Sans"/>
                <a:ea typeface="Open Sans"/>
                <a:cs typeface="Open Sans"/>
                <a:sym typeface="Open Sans"/>
              </a:rPr>
              <a:t> Otherwise, we have no way of knowing whether the algorithm has learned a generalizable pattern or has simply memorized the training data.</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b="1" lang="en" sz="1800">
                <a:latin typeface="Open Sans"/>
                <a:ea typeface="Open Sans"/>
                <a:cs typeface="Open Sans"/>
                <a:sym typeface="Open Sans"/>
              </a:rPr>
              <a:t>TRAINING DATA: </a:t>
            </a:r>
            <a:r>
              <a:rPr lang="en" sz="1800">
                <a:latin typeface="Open Sans"/>
                <a:ea typeface="Open Sans"/>
                <a:cs typeface="Open Sans"/>
                <a:sym typeface="Open Sans"/>
              </a:rPr>
              <a:t>The observations in the training set form the experience that the algorithm uses to learn.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b="1" lang="en" sz="1800">
                <a:solidFill>
                  <a:schemeClr val="dk1"/>
                </a:solidFill>
                <a:latin typeface="Open Sans"/>
                <a:ea typeface="Open Sans"/>
                <a:cs typeface="Open Sans"/>
                <a:sym typeface="Open Sans"/>
              </a:rPr>
              <a:t>TEST DATA: </a:t>
            </a:r>
            <a:r>
              <a:rPr lang="en" sz="1800">
                <a:solidFill>
                  <a:schemeClr val="dk1"/>
                </a:solidFill>
                <a:latin typeface="Open Sans"/>
                <a:ea typeface="Open Sans"/>
                <a:cs typeface="Open Sans"/>
                <a:sym typeface="Open Sans"/>
              </a:rPr>
              <a:t>The test set is a set of observations used to evaluate the performance of the model using some performance metric. It is important that no observations from the training set are included in the test set. If the test set does contain examples from the training set, it will be difficult to assess whether the algorithm has learned to generalize from the training set or has simply memorized it.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76" name="Google Shape;176;p25"/>
          <p:cNvGrpSpPr/>
          <p:nvPr/>
        </p:nvGrpSpPr>
        <p:grpSpPr>
          <a:xfrm>
            <a:off x="0" y="5976100"/>
            <a:ext cx="9144000" cy="919800"/>
            <a:chOff x="0" y="5976100"/>
            <a:chExt cx="9144000" cy="919800"/>
          </a:xfrm>
        </p:grpSpPr>
        <p:sp>
          <p:nvSpPr>
            <p:cNvPr id="177" name="Google Shape;177;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4" name="Google Shape;184;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5" name="Google Shape;185;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Test Split</a:t>
            </a:r>
            <a:endParaRPr sz="4800">
              <a:solidFill>
                <a:srgbClr val="434343"/>
              </a:solidFill>
              <a:latin typeface="Economica"/>
              <a:ea typeface="Economica"/>
              <a:cs typeface="Economica"/>
              <a:sym typeface="Economica"/>
            </a:endParaRPr>
          </a:p>
        </p:txBody>
      </p:sp>
      <p:sp>
        <p:nvSpPr>
          <p:cNvPr id="186" name="Google Shape;186;p26"/>
          <p:cNvSpPr txBox="1"/>
          <p:nvPr/>
        </p:nvSpPr>
        <p:spPr>
          <a:xfrm>
            <a:off x="229200" y="1044026"/>
            <a:ext cx="8685600" cy="551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Consider an Example where our Original Dataset has 1000 rows.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we start building our ML model we will split our datatset into two parts (70% train data and 30% test data). </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will train our model on 70% of data i.e 700 rows and then test our model performance on 30% of data i.e 300 rows. As discussed above while testing our model we will not provide the outcome to our model for the test data although we know the outcome and instead let our model give us the outcome for those 300 rows.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Later we will compare the outcome of our model to the original outcome of our test data to get the accuracy of our model predictions.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splitting our data to training and testing set we use </a:t>
            </a:r>
            <a:r>
              <a:rPr b="1" lang="en" sz="1800">
                <a:solidFill>
                  <a:schemeClr val="dk1"/>
                </a:solidFill>
                <a:latin typeface="Open Sans"/>
                <a:ea typeface="Open Sans"/>
                <a:cs typeface="Open Sans"/>
                <a:sym typeface="Open Sans"/>
              </a:rPr>
              <a:t>train_test_split method of scikit-learn library.</a:t>
            </a:r>
            <a:endParaRPr b="1"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2" name="Google Shape;19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3" name="Google Shape;193;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One Hot Encoding</a:t>
            </a:r>
            <a:endParaRPr sz="4800">
              <a:solidFill>
                <a:srgbClr val="434343"/>
              </a:solidFill>
              <a:latin typeface="Economica"/>
              <a:ea typeface="Economica"/>
              <a:cs typeface="Economica"/>
              <a:sym typeface="Economica"/>
            </a:endParaRPr>
          </a:p>
        </p:txBody>
      </p:sp>
      <p:grpSp>
        <p:nvGrpSpPr>
          <p:cNvPr id="194" name="Google Shape;194;p27"/>
          <p:cNvGrpSpPr/>
          <p:nvPr/>
        </p:nvGrpSpPr>
        <p:grpSpPr>
          <a:xfrm>
            <a:off x="0" y="5976100"/>
            <a:ext cx="9144000" cy="919800"/>
            <a:chOff x="0" y="5976100"/>
            <a:chExt cx="9144000" cy="919800"/>
          </a:xfrm>
        </p:grpSpPr>
        <p:sp>
          <p:nvSpPr>
            <p:cNvPr id="195" name="Google Shape;195;p2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7"/>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97" name="Google Shape;197;p27"/>
          <p:cNvPicPr preferRelativeResize="0"/>
          <p:nvPr/>
        </p:nvPicPr>
        <p:blipFill>
          <a:blip r:embed="rId4">
            <a:alphaModFix/>
          </a:blip>
          <a:stretch>
            <a:fillRect/>
          </a:stretch>
        </p:blipFill>
        <p:spPr>
          <a:xfrm>
            <a:off x="152400" y="1127600"/>
            <a:ext cx="8839199" cy="4212555"/>
          </a:xfrm>
          <a:prstGeom prst="rect">
            <a:avLst/>
          </a:prstGeom>
          <a:noFill/>
          <a:ln>
            <a:noFill/>
          </a:ln>
        </p:spPr>
      </p:pic>
      <p:sp>
        <p:nvSpPr>
          <p:cNvPr id="198" name="Google Shape;198;p27"/>
          <p:cNvSpPr/>
          <p:nvPr/>
        </p:nvSpPr>
        <p:spPr>
          <a:xfrm>
            <a:off x="768250" y="4534950"/>
            <a:ext cx="2304600" cy="919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Binary is nothing but assign 0 or 1</a:t>
            </a:r>
            <a:endParaRPr b="1" sz="16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One Hot Encoding</a:t>
            </a:r>
            <a:endParaRPr sz="4800">
              <a:solidFill>
                <a:srgbClr val="434343"/>
              </a:solidFill>
              <a:latin typeface="Economica"/>
              <a:ea typeface="Economica"/>
              <a:cs typeface="Economica"/>
              <a:sym typeface="Economica"/>
            </a:endParaRPr>
          </a:p>
        </p:txBody>
      </p:sp>
      <p:sp>
        <p:nvSpPr>
          <p:cNvPr id="206" name="Google Shape;206;p28"/>
          <p:cNvSpPr txBox="1"/>
          <p:nvPr/>
        </p:nvSpPr>
        <p:spPr>
          <a:xfrm>
            <a:off x="229200" y="1120227"/>
            <a:ext cx="8685600" cy="5737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One hot encoding is a process by which categorical variables (do you remember what categorical variables mean from the stats module?) are converted into a form that could be provided to ML algorithms to do a better job in prediction.</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Let’s consider the dataset in the previous slide</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The Categoricalvalue is just a number assigned to each car company name.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The problem with this is that it assumes higher the categorical value, better the category. But that’s definitely not the case, right?</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This is why we use one hot encoder to perform “binarization”(representation in 0 and 1) of the category and include it as a feature to train the model.</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 name="Google Shape;212;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3" name="Google Shape;213;p2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One Hot Encoding</a:t>
            </a:r>
            <a:endParaRPr sz="4800">
              <a:solidFill>
                <a:srgbClr val="434343"/>
              </a:solidFill>
              <a:latin typeface="Economica"/>
              <a:ea typeface="Economica"/>
              <a:cs typeface="Economica"/>
              <a:sym typeface="Economica"/>
            </a:endParaRPr>
          </a:p>
        </p:txBody>
      </p:sp>
      <p:sp>
        <p:nvSpPr>
          <p:cNvPr id="214" name="Google Shape;214;p29"/>
          <p:cNvSpPr txBox="1"/>
          <p:nvPr/>
        </p:nvSpPr>
        <p:spPr>
          <a:xfrm>
            <a:off x="229200" y="663027"/>
            <a:ext cx="8685600" cy="57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Now what do the 0s and 1s actually represent?</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Look closely at the table on the right in previous slide. In the company name variable example, there are 3 categories (3 car companies) and therefore 3 binary variables are needed ( VW, Acura, Honda). </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A “1” value is placed in the binary variable at the same position at which the particular company name is present in the left table. The rest are kept “0” in that variable’s column. The remaining 2 variable columns are filled in similar manner. </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short, all the elements of the vector are 0 except one, which has 1 as its value.</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highlight>
                  <a:srgbClr val="FFFF00"/>
                </a:highlight>
                <a:latin typeface="Open Sans"/>
                <a:ea typeface="Open Sans"/>
                <a:cs typeface="Open Sans"/>
                <a:sym typeface="Open Sans"/>
              </a:rPr>
              <a:t>MUST READ:</a:t>
            </a:r>
            <a:r>
              <a:rPr lang="en" sz="1700">
                <a:solidFill>
                  <a:schemeClr val="dk1"/>
                </a:solidFill>
                <a:latin typeface="Open Sans"/>
                <a:ea typeface="Open Sans"/>
                <a:cs typeface="Open Sans"/>
                <a:sym typeface="Open Sans"/>
              </a:rPr>
              <a:t> The following resource justifies the necessity of one hot encoding our data:</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700" u="sng">
                <a:solidFill>
                  <a:schemeClr val="hlink"/>
                </a:solidFill>
                <a:latin typeface="Open Sans"/>
                <a:ea typeface="Open Sans"/>
                <a:cs typeface="Open Sans"/>
                <a:sym typeface="Open Sans"/>
                <a:hlinkClick r:id="rId3"/>
              </a:rPr>
              <a:t>https://machinelearningmastery.com/why-one-hot-encode-data-in-machine-learning/</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latin typeface="Open Sans"/>
              <a:ea typeface="Open Sans"/>
              <a:cs typeface="Open Sans"/>
              <a:sym typeface="Open Sans"/>
            </a:endParaRPr>
          </a:p>
          <a:p>
            <a:pPr indent="0" lvl="0" marL="0" rtl="0" algn="l">
              <a:lnSpc>
                <a:spcPct val="115000"/>
              </a:lnSpc>
              <a:spcBef>
                <a:spcPts val="0"/>
              </a:spcBef>
              <a:spcAft>
                <a:spcPts val="0"/>
              </a:spcAft>
              <a:buNone/>
            </a:pPr>
            <a:r>
              <a:t/>
            </a:r>
            <a:endParaRPr sz="17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3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 name="Google Shape;220;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1" name="Google Shape;221;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Imbalanced Dataset</a:t>
            </a:r>
            <a:endParaRPr sz="4800">
              <a:solidFill>
                <a:srgbClr val="434343"/>
              </a:solidFill>
              <a:latin typeface="Economica"/>
              <a:ea typeface="Economica"/>
              <a:cs typeface="Economica"/>
              <a:sym typeface="Economica"/>
            </a:endParaRPr>
          </a:p>
        </p:txBody>
      </p:sp>
      <p:pic>
        <p:nvPicPr>
          <p:cNvPr id="222" name="Google Shape;222;p30"/>
          <p:cNvPicPr preferRelativeResize="0"/>
          <p:nvPr/>
        </p:nvPicPr>
        <p:blipFill>
          <a:blip r:embed="rId3">
            <a:alphaModFix/>
          </a:blip>
          <a:stretch>
            <a:fillRect/>
          </a:stretch>
        </p:blipFill>
        <p:spPr>
          <a:xfrm>
            <a:off x="2356938" y="4254959"/>
            <a:ext cx="4505427" cy="2297967"/>
          </a:xfrm>
          <a:prstGeom prst="rect">
            <a:avLst/>
          </a:prstGeom>
          <a:noFill/>
          <a:ln>
            <a:noFill/>
          </a:ln>
        </p:spPr>
      </p:pic>
      <p:pic>
        <p:nvPicPr>
          <p:cNvPr id="223" name="Google Shape;223;p30"/>
          <p:cNvPicPr preferRelativeResize="0"/>
          <p:nvPr/>
        </p:nvPicPr>
        <p:blipFill>
          <a:blip r:embed="rId4">
            <a:alphaModFix/>
          </a:blip>
          <a:stretch>
            <a:fillRect/>
          </a:stretch>
        </p:blipFill>
        <p:spPr>
          <a:xfrm>
            <a:off x="1928375" y="1280000"/>
            <a:ext cx="5287249" cy="29749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 name="Google Shape;229;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0" name="Google Shape;230;p3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Imbalanced Dataset</a:t>
            </a:r>
            <a:endParaRPr sz="4800">
              <a:solidFill>
                <a:srgbClr val="434343"/>
              </a:solidFill>
              <a:latin typeface="Economica"/>
              <a:ea typeface="Economica"/>
              <a:cs typeface="Economica"/>
              <a:sym typeface="Economica"/>
            </a:endParaRPr>
          </a:p>
        </p:txBody>
      </p:sp>
      <p:sp>
        <p:nvSpPr>
          <p:cNvPr id="231" name="Google Shape;231;p31"/>
          <p:cNvSpPr txBox="1"/>
          <p:nvPr/>
        </p:nvSpPr>
        <p:spPr>
          <a:xfrm>
            <a:off x="229200" y="1032238"/>
            <a:ext cx="8685600" cy="495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suppose you have a credit card transaction data and you are supposed to predict fraudulent transactions. You'll likely have 10,000 authentic transactions for every 1 fraudulent transaction, that's quite an imbalance!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In machine learning terms: </a:t>
            </a:r>
            <a:r>
              <a:rPr lang="en" sz="1800">
                <a:solidFill>
                  <a:schemeClr val="dk1"/>
                </a:solidFill>
                <a:latin typeface="Open Sans"/>
                <a:ea typeface="Open Sans"/>
                <a:cs typeface="Open Sans"/>
                <a:sym typeface="Open Sans"/>
              </a:rPr>
              <a:t>Often you'll have a large amount of data/observations for one class (referred to as the majority class), and much fewer observations for one or more other classes (referred to as the minority classes).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pic>
        <p:nvPicPr>
          <p:cNvPr id="232" name="Google Shape;232;p31"/>
          <p:cNvPicPr preferRelativeResize="0"/>
          <p:nvPr/>
        </p:nvPicPr>
        <p:blipFill>
          <a:blip r:embed="rId3">
            <a:alphaModFix/>
          </a:blip>
          <a:stretch>
            <a:fillRect/>
          </a:stretch>
        </p:blipFill>
        <p:spPr>
          <a:xfrm>
            <a:off x="2146475" y="3702250"/>
            <a:ext cx="4482350" cy="298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89800" y="22440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The ABC of Machine Learning</a:t>
            </a:r>
            <a:endParaRPr b="1" sz="1800">
              <a:latin typeface="Roboto"/>
              <a:ea typeface="Roboto"/>
              <a:cs typeface="Roboto"/>
              <a:sym typeface="Roboto"/>
            </a:endParaRPr>
          </a:p>
        </p:txBody>
      </p:sp>
      <p:sp>
        <p:nvSpPr>
          <p:cNvPr id="71" name="Google Shape;71;p14"/>
          <p:cNvSpPr/>
          <p:nvPr/>
        </p:nvSpPr>
        <p:spPr>
          <a:xfrm>
            <a:off x="5420712" y="2244053"/>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Imbalanced Dataset</a:t>
            </a:r>
            <a:endParaRPr b="1" sz="1800">
              <a:latin typeface="Roboto"/>
              <a:ea typeface="Roboto"/>
              <a:cs typeface="Roboto"/>
              <a:sym typeface="Roboto"/>
            </a:endParaRPr>
          </a:p>
        </p:txBody>
      </p:sp>
      <p:sp>
        <p:nvSpPr>
          <p:cNvPr id="72" name="Google Shape;72;p14"/>
          <p:cNvSpPr/>
          <p:nvPr/>
        </p:nvSpPr>
        <p:spPr>
          <a:xfrm>
            <a:off x="5420712" y="411007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Session Details</a:t>
            </a:r>
            <a:endParaRPr b="1" sz="1800">
              <a:latin typeface="Roboto"/>
              <a:ea typeface="Roboto"/>
              <a:cs typeface="Roboto"/>
              <a:sym typeface="Roboto"/>
            </a:endParaRPr>
          </a:p>
        </p:txBody>
      </p:sp>
      <p:sp>
        <p:nvSpPr>
          <p:cNvPr id="73" name="Google Shape;73;p14"/>
          <p:cNvSpPr/>
          <p:nvPr/>
        </p:nvSpPr>
        <p:spPr>
          <a:xfrm>
            <a:off x="1318762" y="4195253"/>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One-hot encoding</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8" name="Google Shape;238;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9" name="Google Shape;239;p3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Imbalanced Dataset</a:t>
            </a:r>
            <a:endParaRPr sz="4800">
              <a:solidFill>
                <a:srgbClr val="434343"/>
              </a:solidFill>
              <a:latin typeface="Economica"/>
              <a:ea typeface="Economica"/>
              <a:cs typeface="Economica"/>
              <a:sym typeface="Economica"/>
            </a:endParaRPr>
          </a:p>
        </p:txBody>
      </p:sp>
      <p:sp>
        <p:nvSpPr>
          <p:cNvPr id="240" name="Google Shape;240;p32"/>
          <p:cNvSpPr txBox="1"/>
          <p:nvPr/>
        </p:nvSpPr>
        <p:spPr>
          <a:xfrm>
            <a:off x="229200" y="1217902"/>
            <a:ext cx="8685600" cy="564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t>
            </a:r>
            <a:r>
              <a:rPr lang="en" sz="2000">
                <a:solidFill>
                  <a:schemeClr val="dk1"/>
                </a:solidFill>
                <a:latin typeface="Open Sans"/>
                <a:ea typeface="Open Sans"/>
                <a:cs typeface="Open Sans"/>
                <a:sym typeface="Open Sans"/>
              </a:rPr>
              <a:t>he problem is that machine learning models trained on unbalanced datasets often have poor results when they have to generalize (predict a class or classify unseen observations). Despite the algorithm you choose, some models will be more susceptible to unbalanced data than others. Ultimately, this means you will not end up with a good model, and the reasons include:</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algorithm receives significantly more examples from one class, prompting it to be biased towards that particular class. </a:t>
            </a:r>
            <a:endParaRPr sz="20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does not learn what makes the other class “different” and fails to understand the underlying patterns that allow us to distinguish classes.</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6" name="Google Shape;246;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7" name="Google Shape;247;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Imbalanced Dataset</a:t>
            </a:r>
            <a:endParaRPr sz="4800">
              <a:solidFill>
                <a:srgbClr val="434343"/>
              </a:solidFill>
              <a:latin typeface="Economica"/>
              <a:ea typeface="Economica"/>
              <a:cs typeface="Economica"/>
              <a:sym typeface="Economica"/>
            </a:endParaRPr>
          </a:p>
        </p:txBody>
      </p:sp>
      <p:sp>
        <p:nvSpPr>
          <p:cNvPr id="248" name="Google Shape;248;p33"/>
          <p:cNvSpPr txBox="1"/>
          <p:nvPr/>
        </p:nvSpPr>
        <p:spPr>
          <a:xfrm>
            <a:off x="229200" y="1976851"/>
            <a:ext cx="8685600" cy="2904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400">
                <a:solidFill>
                  <a:schemeClr val="dk1"/>
                </a:solidFill>
                <a:latin typeface="Open Sans"/>
                <a:ea typeface="Open Sans"/>
                <a:cs typeface="Open Sans"/>
                <a:sym typeface="Open Sans"/>
              </a:rPr>
              <a:t>Can you think of any other example where there is class imbalance?</a:t>
            </a:r>
            <a:endParaRPr b="1" sz="2400">
              <a:solidFill>
                <a:schemeClr val="dk1"/>
              </a:solidFill>
              <a:latin typeface="Open Sans"/>
              <a:ea typeface="Open Sans"/>
              <a:cs typeface="Open Sans"/>
              <a:sym typeface="Open Sans"/>
            </a:endParaRPr>
          </a:p>
          <a:p>
            <a:pPr indent="0" lvl="0" marL="457200" rtl="0" algn="ctr">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457200" rtl="0" algn="ctr">
              <a:lnSpc>
                <a:spcPct val="115000"/>
              </a:lnSpc>
              <a:spcBef>
                <a:spcPts val="0"/>
              </a:spcBef>
              <a:spcAft>
                <a:spcPts val="0"/>
              </a:spcAft>
              <a:buNone/>
            </a:pPr>
            <a:r>
              <a:t/>
            </a:r>
            <a:endParaRPr sz="2400">
              <a:latin typeface="Open Sans"/>
              <a:ea typeface="Open Sans"/>
              <a:cs typeface="Open Sans"/>
              <a:sym typeface="Open Sans"/>
            </a:endParaRPr>
          </a:p>
          <a:p>
            <a:pPr indent="0" lvl="0" marL="0" rtl="0" algn="ctr">
              <a:lnSpc>
                <a:spcPct val="115000"/>
              </a:lnSpc>
              <a:spcBef>
                <a:spcPts val="0"/>
              </a:spcBef>
              <a:spcAft>
                <a:spcPts val="0"/>
              </a:spcAft>
              <a:buNone/>
            </a:pPr>
            <a:r>
              <a:t/>
            </a:r>
            <a:endParaRPr sz="2400">
              <a:latin typeface="Open Sans"/>
              <a:ea typeface="Open Sans"/>
              <a:cs typeface="Open Sans"/>
              <a:sym typeface="Open Sans"/>
            </a:endParaRPr>
          </a:p>
          <a:p>
            <a:pPr indent="0" lvl="0" marL="457200" rtl="0" algn="ctr">
              <a:lnSpc>
                <a:spcPct val="115000"/>
              </a:lnSpc>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4" name="Google Shape;254;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5" name="Google Shape;255;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Data Pre-Processing</a:t>
            </a:r>
            <a:endParaRPr sz="4800">
              <a:solidFill>
                <a:srgbClr val="434343"/>
              </a:solidFill>
              <a:latin typeface="Economica"/>
              <a:ea typeface="Economica"/>
              <a:cs typeface="Economica"/>
              <a:sym typeface="Economica"/>
            </a:endParaRPr>
          </a:p>
        </p:txBody>
      </p:sp>
      <p:sp>
        <p:nvSpPr>
          <p:cNvPr id="256" name="Google Shape;256;p34"/>
          <p:cNvSpPr txBox="1"/>
          <p:nvPr/>
        </p:nvSpPr>
        <p:spPr>
          <a:xfrm>
            <a:off x="229200" y="1976851"/>
            <a:ext cx="8685600" cy="2904300"/>
          </a:xfrm>
          <a:prstGeom prst="rect">
            <a:avLst/>
          </a:prstGeom>
          <a:noFill/>
          <a:ln>
            <a:noFill/>
          </a:ln>
        </p:spPr>
        <p:txBody>
          <a:bodyPr anchorCtr="0" anchor="t" bIns="91425" lIns="91425" spcFirstLastPara="1" rIns="91425" wrap="square" tIns="91425">
            <a:noAutofit/>
          </a:bodyPr>
          <a:lstStyle/>
          <a:p>
            <a:pPr indent="-381000" lvl="0" marL="457200" rtl="0" algn="ctr">
              <a:lnSpc>
                <a:spcPct val="115000"/>
              </a:lnSpc>
              <a:spcBef>
                <a:spcPts val="0"/>
              </a:spcBef>
              <a:spcAft>
                <a:spcPts val="0"/>
              </a:spcAft>
              <a:buSzPts val="2400"/>
              <a:buFont typeface="Open Sans"/>
              <a:buChar char="●"/>
            </a:pPr>
            <a:r>
              <a:rPr lang="en" sz="2400">
                <a:solidFill>
                  <a:schemeClr val="dk1"/>
                </a:solidFill>
                <a:latin typeface="Open Sans"/>
                <a:ea typeface="Open Sans"/>
                <a:cs typeface="Open Sans"/>
                <a:sym typeface="Open Sans"/>
              </a:rPr>
              <a:t>Instructors’ recommended article: </a:t>
            </a:r>
            <a:r>
              <a:rPr lang="en" sz="2400" u="sng">
                <a:solidFill>
                  <a:schemeClr val="hlink"/>
                </a:solidFill>
                <a:latin typeface="Open Sans"/>
                <a:ea typeface="Open Sans"/>
                <a:cs typeface="Open Sans"/>
                <a:sym typeface="Open Sans"/>
                <a:hlinkClick r:id="rId3"/>
              </a:rPr>
              <a:t>https://towardsdatascience.com/data-preprocessing-concepts-fa946d11c825</a:t>
            </a:r>
            <a:r>
              <a:rPr lang="en" sz="2400">
                <a:solidFill>
                  <a:schemeClr val="dk1"/>
                </a:solidFill>
                <a:latin typeface="Open Sans"/>
                <a:ea typeface="Open Sans"/>
                <a:cs typeface="Open Sans"/>
                <a:sym typeface="Open Sans"/>
              </a:rPr>
              <a:t> </a:t>
            </a:r>
            <a:br>
              <a:rPr lang="en" sz="2400">
                <a:solidFill>
                  <a:schemeClr val="dk1"/>
                </a:solidFill>
                <a:latin typeface="Open Sans"/>
                <a:ea typeface="Open Sans"/>
                <a:cs typeface="Open Sans"/>
                <a:sym typeface="Open Sans"/>
              </a:rPr>
            </a:br>
            <a:br>
              <a:rPr lang="en" sz="2400">
                <a:solidFill>
                  <a:schemeClr val="dk1"/>
                </a:solidFill>
                <a:latin typeface="Open Sans"/>
                <a:ea typeface="Open Sans"/>
                <a:cs typeface="Open Sans"/>
                <a:sym typeface="Open Sans"/>
              </a:rPr>
            </a:br>
            <a:r>
              <a:rPr b="1" lang="en" sz="2400">
                <a:solidFill>
                  <a:schemeClr val="dk1"/>
                </a:solidFill>
                <a:latin typeface="Open Sans"/>
                <a:ea typeface="Open Sans"/>
                <a:cs typeface="Open Sans"/>
                <a:sym typeface="Open Sans"/>
              </a:rPr>
              <a:t>P.S:</a:t>
            </a:r>
            <a:r>
              <a:rPr lang="en" sz="2400">
                <a:solidFill>
                  <a:schemeClr val="dk1"/>
                </a:solidFill>
                <a:latin typeface="Open Sans"/>
                <a:ea typeface="Open Sans"/>
                <a:cs typeface="Open Sans"/>
                <a:sym typeface="Open Sans"/>
              </a:rPr>
              <a:t> Try opening in incognito if it is asking for a premium subscription upgrade</a:t>
            </a:r>
            <a:endParaRPr sz="24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63" name="Google Shape;263;p35"/>
          <p:cNvGrpSpPr/>
          <p:nvPr/>
        </p:nvGrpSpPr>
        <p:grpSpPr>
          <a:xfrm>
            <a:off x="0" y="5976100"/>
            <a:ext cx="9144000" cy="919800"/>
            <a:chOff x="0" y="5976100"/>
            <a:chExt cx="9144000" cy="919800"/>
          </a:xfrm>
        </p:grpSpPr>
        <p:sp>
          <p:nvSpPr>
            <p:cNvPr id="264" name="Google Shape;264;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66" name="Google Shape;266;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Dataset</a:t>
            </a:r>
            <a:endParaRPr sz="4800">
              <a:solidFill>
                <a:srgbClr val="434343"/>
              </a:solidFill>
              <a:latin typeface="Economica"/>
              <a:ea typeface="Economica"/>
              <a:cs typeface="Economica"/>
              <a:sym typeface="Economica"/>
            </a:endParaRPr>
          </a:p>
        </p:txBody>
      </p:sp>
      <p:sp>
        <p:nvSpPr>
          <p:cNvPr id="267" name="Google Shape;267;p35"/>
          <p:cNvSpPr txBox="1"/>
          <p:nvPr/>
        </p:nvSpPr>
        <p:spPr>
          <a:xfrm>
            <a:off x="808200" y="1308400"/>
            <a:ext cx="7527600" cy="4667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Open Sans"/>
              <a:buChar char="●"/>
            </a:pPr>
            <a:r>
              <a:rPr b="1" lang="en" sz="2000">
                <a:solidFill>
                  <a:schemeClr val="dk1"/>
                </a:solidFill>
                <a:latin typeface="Open Sans"/>
                <a:ea typeface="Open Sans"/>
                <a:cs typeface="Open Sans"/>
                <a:sym typeface="Open Sans"/>
              </a:rPr>
              <a:t>Download IEEE Fraud Dataset​: </a:t>
            </a:r>
            <a:r>
              <a:rPr b="1" lang="en" sz="2000" u="sng">
                <a:solidFill>
                  <a:schemeClr val="hlink"/>
                </a:solidFill>
                <a:latin typeface="Open Sans"/>
                <a:ea typeface="Open Sans"/>
                <a:cs typeface="Open Sans"/>
                <a:sym typeface="Open Sans"/>
                <a:hlinkClick r:id="rId4"/>
              </a:rPr>
              <a:t>https://bit.ly/Dataset_FraudDetection</a:t>
            </a:r>
            <a:r>
              <a:rPr b="1"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3000">
                <a:solidFill>
                  <a:srgbClr val="FF0000"/>
                </a:solidFill>
                <a:latin typeface="Open Sans"/>
                <a:ea typeface="Open Sans"/>
                <a:cs typeface="Open Sans"/>
                <a:sym typeface="Open Sans"/>
              </a:rPr>
              <a:t>!!! -</a:t>
            </a:r>
            <a:r>
              <a:rPr b="1" lang="en" sz="2000">
                <a:solidFill>
                  <a:schemeClr val="dk1"/>
                </a:solidFill>
                <a:latin typeface="Open Sans"/>
                <a:ea typeface="Open Sans"/>
                <a:cs typeface="Open Sans"/>
                <a:sym typeface="Open Sans"/>
              </a:rPr>
              <a:t> it is a huge dataset so opening it in excel might be difficult, so please open it via python environment - (Colab or Jupyter notebook)</a:t>
            </a:r>
            <a:endParaRPr b="1" sz="2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2000">
              <a:solidFill>
                <a:schemeClr val="dk1"/>
              </a:solidFill>
              <a:latin typeface="Open Sans"/>
              <a:ea typeface="Open Sans"/>
              <a:cs typeface="Open Sans"/>
              <a:sym typeface="Open Sans"/>
            </a:endParaRPr>
          </a:p>
          <a:p>
            <a:pPr indent="-355600" lvl="0" marL="457200" rtl="0" algn="l">
              <a:lnSpc>
                <a:spcPct val="150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Read about this dataset here: </a:t>
            </a:r>
            <a:r>
              <a:rPr b="1" lang="en" sz="2000" u="sng">
                <a:solidFill>
                  <a:schemeClr val="hlink"/>
                </a:solidFill>
                <a:latin typeface="Open Sans"/>
                <a:ea typeface="Open Sans"/>
                <a:cs typeface="Open Sans"/>
                <a:sym typeface="Open Sans"/>
                <a:hlinkClick r:id="rId5"/>
              </a:rPr>
              <a:t>https://www.kaggle.com/c/ieee-fraud-detection/data</a:t>
            </a:r>
            <a:endParaRPr b="1" sz="2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20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74" name="Google Shape;274;p36"/>
          <p:cNvGrpSpPr/>
          <p:nvPr/>
        </p:nvGrpSpPr>
        <p:grpSpPr>
          <a:xfrm>
            <a:off x="0" y="5976100"/>
            <a:ext cx="9144000" cy="919800"/>
            <a:chOff x="0" y="5976100"/>
            <a:chExt cx="9144000" cy="919800"/>
          </a:xfrm>
        </p:grpSpPr>
        <p:sp>
          <p:nvSpPr>
            <p:cNvPr id="275" name="Google Shape;275;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36"/>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77" name="Google Shape;277;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About the</a:t>
            </a:r>
            <a:r>
              <a:rPr lang="en" sz="4800">
                <a:solidFill>
                  <a:srgbClr val="434343"/>
                </a:solidFill>
                <a:latin typeface="Economica"/>
                <a:ea typeface="Economica"/>
                <a:cs typeface="Economica"/>
                <a:sym typeface="Economica"/>
              </a:rPr>
              <a:t> Dataset</a:t>
            </a:r>
            <a:endParaRPr sz="4800">
              <a:solidFill>
                <a:srgbClr val="434343"/>
              </a:solidFill>
              <a:latin typeface="Economica"/>
              <a:ea typeface="Economica"/>
              <a:cs typeface="Economica"/>
              <a:sym typeface="Economica"/>
            </a:endParaRPr>
          </a:p>
        </p:txBody>
      </p:sp>
      <p:sp>
        <p:nvSpPr>
          <p:cNvPr id="278" name="Google Shape;278;p36"/>
          <p:cNvSpPr txBox="1"/>
          <p:nvPr/>
        </p:nvSpPr>
        <p:spPr>
          <a:xfrm>
            <a:off x="43350" y="975200"/>
            <a:ext cx="9144000" cy="5001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00">
                <a:solidFill>
                  <a:schemeClr val="dk1"/>
                </a:solidFill>
                <a:latin typeface="Open Sans"/>
                <a:ea typeface="Open Sans"/>
                <a:cs typeface="Open Sans"/>
                <a:sym typeface="Open Sans"/>
              </a:rPr>
              <a:t>IEEE Fraud Dataset</a:t>
            </a:r>
            <a:endParaRPr b="1" sz="22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The data is broken into two files identity and transaction, which are joined by TransactionID</a:t>
            </a:r>
            <a:r>
              <a:rPr b="1" lang="en" sz="1600">
                <a:solidFill>
                  <a:schemeClr val="dk1"/>
                </a:solidFill>
                <a:latin typeface="Open Sans"/>
                <a:ea typeface="Open Sans"/>
                <a:cs typeface="Open Sans"/>
                <a:sym typeface="Open Sans"/>
              </a:rPr>
              <a:t>​</a:t>
            </a:r>
            <a:endParaRPr b="1" sz="1600">
              <a:solidFill>
                <a:schemeClr val="dk1"/>
              </a:solidFill>
              <a:latin typeface="Open Sans"/>
              <a:ea typeface="Open Sans"/>
              <a:cs typeface="Open Sans"/>
              <a:sym typeface="Open Sans"/>
            </a:endParaRPr>
          </a:p>
          <a:p>
            <a:pPr indent="0" lvl="0" marL="457200" rtl="0" algn="ctr">
              <a:lnSpc>
                <a:spcPct val="150000"/>
              </a:lnSpc>
              <a:spcBef>
                <a:spcPts val="0"/>
              </a:spcBef>
              <a:spcAft>
                <a:spcPts val="0"/>
              </a:spcAft>
              <a:buNone/>
            </a:pPr>
            <a:r>
              <a:rPr lang="en" sz="1600" u="sng">
                <a:solidFill>
                  <a:schemeClr val="dk1"/>
                </a:solidFill>
                <a:latin typeface="Open Sans"/>
                <a:ea typeface="Open Sans"/>
                <a:cs typeface="Open Sans"/>
                <a:sym typeface="Open Sans"/>
              </a:rPr>
              <a:t>Transaction Table</a:t>
            </a:r>
            <a:r>
              <a:rPr lang="en"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TransactionDT:</a:t>
            </a:r>
            <a:r>
              <a:rPr lang="en" sz="1600">
                <a:solidFill>
                  <a:schemeClr val="dk1"/>
                </a:solidFill>
                <a:latin typeface="Open Sans"/>
                <a:ea typeface="Open Sans"/>
                <a:cs typeface="Open Sans"/>
                <a:sym typeface="Open Sans"/>
              </a:rPr>
              <a:t> timedelta from a given reference datetime (not an actual timestamp)</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TransactionAMT: </a:t>
            </a:r>
            <a:r>
              <a:rPr lang="en" sz="1600">
                <a:solidFill>
                  <a:schemeClr val="dk1"/>
                </a:solidFill>
                <a:latin typeface="Open Sans"/>
                <a:ea typeface="Open Sans"/>
                <a:cs typeface="Open Sans"/>
                <a:sym typeface="Open Sans"/>
              </a:rPr>
              <a:t>transaction payment amount in USD</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ProductCD:</a:t>
            </a:r>
            <a:r>
              <a:rPr lang="en" sz="1600">
                <a:solidFill>
                  <a:schemeClr val="dk1"/>
                </a:solidFill>
                <a:latin typeface="Open Sans"/>
                <a:ea typeface="Open Sans"/>
                <a:cs typeface="Open Sans"/>
                <a:sym typeface="Open Sans"/>
              </a:rPr>
              <a:t> product code, the product for each transaction</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card1 - card6:</a:t>
            </a:r>
            <a:r>
              <a:rPr lang="en" sz="1600">
                <a:solidFill>
                  <a:schemeClr val="dk1"/>
                </a:solidFill>
                <a:latin typeface="Open Sans"/>
                <a:ea typeface="Open Sans"/>
                <a:cs typeface="Open Sans"/>
                <a:sym typeface="Open Sans"/>
              </a:rPr>
              <a:t> payment card information, such as card type, card category, issue bank, country, etc.</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addr:</a:t>
            </a:r>
            <a:r>
              <a:rPr lang="en" sz="1600">
                <a:solidFill>
                  <a:schemeClr val="dk1"/>
                </a:solidFill>
                <a:latin typeface="Open Sans"/>
                <a:ea typeface="Open Sans"/>
                <a:cs typeface="Open Sans"/>
                <a:sym typeface="Open Sans"/>
              </a:rPr>
              <a:t> address of the customer</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dist:</a:t>
            </a:r>
            <a:r>
              <a:rPr lang="en" sz="1600">
                <a:solidFill>
                  <a:schemeClr val="dk1"/>
                </a:solidFill>
                <a:latin typeface="Open Sans"/>
                <a:ea typeface="Open Sans"/>
                <a:cs typeface="Open Sans"/>
                <a:sym typeface="Open Sans"/>
              </a:rPr>
              <a:t> distance</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P_ and (R__) emaildomain:</a:t>
            </a:r>
            <a:r>
              <a:rPr lang="en" sz="1600">
                <a:solidFill>
                  <a:schemeClr val="dk1"/>
                </a:solidFill>
                <a:latin typeface="Open Sans"/>
                <a:ea typeface="Open Sans"/>
                <a:cs typeface="Open Sans"/>
                <a:sym typeface="Open Sans"/>
              </a:rPr>
              <a:t> purchaser and recipient email domain</a:t>
            </a:r>
            <a:endParaRPr sz="16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 name="Google Shape;284;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85" name="Google Shape;285;p37"/>
          <p:cNvGrpSpPr/>
          <p:nvPr/>
        </p:nvGrpSpPr>
        <p:grpSpPr>
          <a:xfrm>
            <a:off x="0" y="5976100"/>
            <a:ext cx="9144000" cy="919800"/>
            <a:chOff x="0" y="5976100"/>
            <a:chExt cx="9144000" cy="919800"/>
          </a:xfrm>
        </p:grpSpPr>
        <p:sp>
          <p:nvSpPr>
            <p:cNvPr id="286" name="Google Shape;286;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88" name="Google Shape;288;p3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About the Dataset</a:t>
            </a:r>
            <a:endParaRPr sz="4800">
              <a:solidFill>
                <a:srgbClr val="434343"/>
              </a:solidFill>
              <a:latin typeface="Economica"/>
              <a:ea typeface="Economica"/>
              <a:cs typeface="Economica"/>
              <a:sym typeface="Economica"/>
            </a:endParaRPr>
          </a:p>
        </p:txBody>
      </p:sp>
      <p:sp>
        <p:nvSpPr>
          <p:cNvPr id="289" name="Google Shape;289;p37"/>
          <p:cNvSpPr txBox="1"/>
          <p:nvPr/>
        </p:nvSpPr>
        <p:spPr>
          <a:xfrm>
            <a:off x="43350" y="975200"/>
            <a:ext cx="9144000" cy="50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M1-M9:</a:t>
            </a:r>
            <a:r>
              <a:rPr lang="en" sz="1600">
                <a:solidFill>
                  <a:schemeClr val="dk1"/>
                </a:solidFill>
                <a:latin typeface="Open Sans"/>
                <a:ea typeface="Open Sans"/>
                <a:cs typeface="Open Sans"/>
                <a:sym typeface="Open Sans"/>
              </a:rPr>
              <a:t> match, such as names on card and address, etc.</a:t>
            </a:r>
            <a:endParaRPr sz="16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u="sng">
                <a:solidFill>
                  <a:schemeClr val="dk1"/>
                </a:solidFill>
                <a:latin typeface="Open Sans"/>
                <a:ea typeface="Open Sans"/>
                <a:cs typeface="Open Sans"/>
                <a:sym typeface="Open Sans"/>
              </a:rPr>
              <a:t>Categorical Features:</a:t>
            </a:r>
            <a:endParaRPr sz="1600" u="sng">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ProductCD</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card1 - card6</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addr1, addr2</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Pemaildomain Remaildomain</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M1 - M9 (bank sensitive data)</a:t>
            </a:r>
            <a:endParaRPr sz="16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600">
                <a:solidFill>
                  <a:schemeClr val="dk1"/>
                </a:solidFill>
                <a:latin typeface="Open Sans"/>
                <a:ea typeface="Open Sans"/>
                <a:cs typeface="Open Sans"/>
                <a:sym typeface="Open Sans"/>
              </a:rPr>
              <a:t>Note: Some of the feature/variable description is not given as </a:t>
            </a:r>
            <a:endParaRPr sz="1600">
              <a:solidFill>
                <a:schemeClr val="dk1"/>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96" name="Google Shape;296;p38"/>
          <p:cNvGrpSpPr/>
          <p:nvPr/>
        </p:nvGrpSpPr>
        <p:grpSpPr>
          <a:xfrm>
            <a:off x="0" y="5976100"/>
            <a:ext cx="9144000" cy="919800"/>
            <a:chOff x="0" y="5976100"/>
            <a:chExt cx="9144000" cy="919800"/>
          </a:xfrm>
        </p:grpSpPr>
        <p:sp>
          <p:nvSpPr>
            <p:cNvPr id="297" name="Google Shape;297;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99" name="Google Shape;299;p3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About the Dataset</a:t>
            </a:r>
            <a:endParaRPr sz="4800">
              <a:solidFill>
                <a:srgbClr val="434343"/>
              </a:solidFill>
              <a:latin typeface="Economica"/>
              <a:ea typeface="Economica"/>
              <a:cs typeface="Economica"/>
              <a:sym typeface="Economica"/>
            </a:endParaRPr>
          </a:p>
        </p:txBody>
      </p:sp>
      <p:sp>
        <p:nvSpPr>
          <p:cNvPr id="300" name="Google Shape;300;p38"/>
          <p:cNvSpPr txBox="1"/>
          <p:nvPr/>
        </p:nvSpPr>
        <p:spPr>
          <a:xfrm>
            <a:off x="212250" y="975200"/>
            <a:ext cx="8701800" cy="50010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n" sz="1600" u="sng">
                <a:solidFill>
                  <a:schemeClr val="dk1"/>
                </a:solidFill>
                <a:latin typeface="Open Sans"/>
                <a:ea typeface="Open Sans"/>
                <a:cs typeface="Open Sans"/>
                <a:sym typeface="Open Sans"/>
              </a:rPr>
              <a:t>Identity Table *</a:t>
            </a:r>
            <a:endParaRPr sz="1600" u="sng">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Variables in this table are identity information – network connection information (IP, ISP, Proxy, etc) and digital signature (UA/browser/os/version, etc) associated with transactions.</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They're collected by Vesta’s fraud protection system and digital security partners.</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(The field names are masked and pairwise dictionary will not be provided for privacy protection and contract agreement)</a:t>
            </a:r>
            <a:endParaRPr sz="16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u="sng">
                <a:solidFill>
                  <a:schemeClr val="dk1"/>
                </a:solidFill>
                <a:latin typeface="Open Sans"/>
                <a:ea typeface="Open Sans"/>
                <a:cs typeface="Open Sans"/>
                <a:sym typeface="Open Sans"/>
              </a:rPr>
              <a:t>Categorical Features:</a:t>
            </a:r>
            <a:endParaRPr sz="1600" u="sng">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DeviceType</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DeviceInfo</a:t>
            </a:r>
            <a:endParaRPr sz="1600">
              <a:solidFill>
                <a:schemeClr val="dk1"/>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id12 - id38</a:t>
            </a:r>
            <a:endParaRPr sz="1600">
              <a:solidFill>
                <a:schemeClr val="dk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6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07" name="Google Shape;307;p39"/>
          <p:cNvGrpSpPr/>
          <p:nvPr/>
        </p:nvGrpSpPr>
        <p:grpSpPr>
          <a:xfrm>
            <a:off x="0" y="5976100"/>
            <a:ext cx="9144000" cy="919800"/>
            <a:chOff x="0" y="5976100"/>
            <a:chExt cx="9144000" cy="919800"/>
          </a:xfrm>
        </p:grpSpPr>
        <p:sp>
          <p:nvSpPr>
            <p:cNvPr id="308" name="Google Shape;308;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10" name="Google Shape;310;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Notebook Link</a:t>
            </a:r>
            <a:endParaRPr sz="4800">
              <a:solidFill>
                <a:srgbClr val="434343"/>
              </a:solidFill>
              <a:latin typeface="Economica"/>
              <a:ea typeface="Economica"/>
              <a:cs typeface="Economica"/>
              <a:sym typeface="Economica"/>
            </a:endParaRPr>
          </a:p>
        </p:txBody>
      </p:sp>
      <p:sp>
        <p:nvSpPr>
          <p:cNvPr id="311" name="Google Shape;311;p39"/>
          <p:cNvSpPr txBox="1"/>
          <p:nvPr/>
        </p:nvSpPr>
        <p:spPr>
          <a:xfrm>
            <a:off x="767450" y="2202475"/>
            <a:ext cx="7527600" cy="31641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2000" u="sng">
                <a:solidFill>
                  <a:schemeClr val="hlink"/>
                </a:solidFill>
                <a:latin typeface="Open Sans"/>
                <a:ea typeface="Open Sans"/>
                <a:cs typeface="Open Sans"/>
                <a:sym typeface="Open Sans"/>
                <a:hlinkClick r:id="rId4"/>
              </a:rPr>
              <a:t>https://github.com/dphi-official/Imbalanced_classes</a:t>
            </a:r>
            <a:endParaRPr b="1" sz="2000">
              <a:latin typeface="Open Sans"/>
              <a:ea typeface="Open Sans"/>
              <a:cs typeface="Open Sans"/>
              <a:sym typeface="Open Sans"/>
            </a:endParaRPr>
          </a:p>
          <a:p>
            <a:pPr indent="0" lvl="0" marL="457200" rtl="0" algn="ctr">
              <a:spcBef>
                <a:spcPts val="0"/>
              </a:spcBef>
              <a:spcAft>
                <a:spcPts val="0"/>
              </a:spcAft>
              <a:buNone/>
            </a:pPr>
            <a:r>
              <a:t/>
            </a:r>
            <a:endParaRPr b="1" sz="2000">
              <a:latin typeface="Open Sans"/>
              <a:ea typeface="Open Sans"/>
              <a:cs typeface="Open Sans"/>
              <a:sym typeface="Open Sans"/>
            </a:endParaRPr>
          </a:p>
          <a:p>
            <a:pPr indent="0" lvl="0" marL="457200" rtl="0" algn="ctr">
              <a:spcBef>
                <a:spcPts val="0"/>
              </a:spcBef>
              <a:spcAft>
                <a:spcPts val="0"/>
              </a:spcAft>
              <a:buNone/>
            </a:pPr>
            <a:r>
              <a:t/>
            </a:r>
            <a:endParaRPr b="1" sz="2000">
              <a:latin typeface="Open Sans"/>
              <a:ea typeface="Open Sans"/>
              <a:cs typeface="Open Sans"/>
              <a:sym typeface="Open Sans"/>
            </a:endParaRPr>
          </a:p>
          <a:p>
            <a:pPr indent="0" lvl="0" marL="457200" rtl="0" algn="ctr">
              <a:spcBef>
                <a:spcPts val="0"/>
              </a:spcBef>
              <a:spcAft>
                <a:spcPts val="0"/>
              </a:spcAft>
              <a:buNone/>
            </a:pPr>
            <a:r>
              <a:t/>
            </a:r>
            <a:endParaRPr b="1" sz="2000">
              <a:latin typeface="Open Sans"/>
              <a:ea typeface="Open Sans"/>
              <a:cs typeface="Open Sans"/>
              <a:sym typeface="Open Sans"/>
            </a:endParaRPr>
          </a:p>
          <a:p>
            <a:pPr indent="0" lvl="0" marL="0" rtl="0" algn="ctr">
              <a:spcBef>
                <a:spcPts val="0"/>
              </a:spcBef>
              <a:spcAft>
                <a:spcPts val="0"/>
              </a:spcAft>
              <a:buNone/>
            </a:pPr>
            <a:r>
              <a:rPr b="1" lang="en" sz="2000">
                <a:highlight>
                  <a:srgbClr val="FFFF00"/>
                </a:highlight>
                <a:latin typeface="Open Sans"/>
                <a:ea typeface="Open Sans"/>
                <a:cs typeface="Open Sans"/>
                <a:sym typeface="Open Sans"/>
              </a:rPr>
              <a:t>!! The dataset takes a lot of time to upload on colab. You might prefer using Jupyter Notebook for this one.</a:t>
            </a:r>
            <a:endParaRPr b="1" sz="2000">
              <a:highlight>
                <a:srgbClr val="FFFF00"/>
              </a:highlight>
              <a:latin typeface="Open Sans"/>
              <a:ea typeface="Open Sans"/>
              <a:cs typeface="Open Sans"/>
              <a:sym typeface="Open Sans"/>
            </a:endParaRPr>
          </a:p>
          <a:p>
            <a:pPr indent="0" lvl="0" marL="457200" rtl="0" algn="ctr">
              <a:spcBef>
                <a:spcPts val="0"/>
              </a:spcBef>
              <a:spcAft>
                <a:spcPts val="0"/>
              </a:spcAft>
              <a:buNone/>
            </a:pPr>
            <a:r>
              <a:t/>
            </a:r>
            <a:endParaRPr b="1" sz="2000">
              <a:latin typeface="Open Sans"/>
              <a:ea typeface="Open Sans"/>
              <a:cs typeface="Open Sans"/>
              <a:sym typeface="Open Sans"/>
            </a:endParaRPr>
          </a:p>
          <a:p>
            <a:pPr indent="0" lvl="0" marL="457200" rtl="0" algn="ctr">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7" name="Google Shape;317;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18" name="Google Shape;318;p40"/>
          <p:cNvGrpSpPr/>
          <p:nvPr/>
        </p:nvGrpSpPr>
        <p:grpSpPr>
          <a:xfrm>
            <a:off x="0" y="5976100"/>
            <a:ext cx="9144000" cy="919800"/>
            <a:chOff x="0" y="5976100"/>
            <a:chExt cx="9144000" cy="919800"/>
          </a:xfrm>
        </p:grpSpPr>
        <p:sp>
          <p:nvSpPr>
            <p:cNvPr id="319" name="Google Shape;319;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21" name="Google Shape;321;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Session Details</a:t>
            </a:r>
            <a:endParaRPr sz="4800">
              <a:solidFill>
                <a:srgbClr val="434343"/>
              </a:solidFill>
              <a:latin typeface="Economica"/>
              <a:ea typeface="Economica"/>
              <a:cs typeface="Economica"/>
              <a:sym typeface="Economica"/>
            </a:endParaRPr>
          </a:p>
        </p:txBody>
      </p:sp>
      <p:sp>
        <p:nvSpPr>
          <p:cNvPr id="322" name="Google Shape;322;p40"/>
          <p:cNvSpPr txBox="1"/>
          <p:nvPr/>
        </p:nvSpPr>
        <p:spPr>
          <a:xfrm>
            <a:off x="531750" y="1406124"/>
            <a:ext cx="8155800" cy="44478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222222"/>
              </a:buClr>
              <a:buSzPts val="2000"/>
              <a:buFont typeface="Open Sans"/>
              <a:buChar char="●"/>
            </a:pPr>
            <a:r>
              <a:rPr b="1" lang="en" sz="2000">
                <a:solidFill>
                  <a:srgbClr val="222222"/>
                </a:solidFill>
                <a:highlight>
                  <a:schemeClr val="lt1"/>
                </a:highlight>
                <a:latin typeface="Open Sans"/>
                <a:ea typeface="Open Sans"/>
                <a:cs typeface="Open Sans"/>
                <a:sym typeface="Open Sans"/>
              </a:rPr>
              <a:t>Tutor:</a:t>
            </a:r>
            <a:r>
              <a:rPr lang="en" sz="2000">
                <a:solidFill>
                  <a:srgbClr val="222222"/>
                </a:solidFill>
                <a:highlight>
                  <a:schemeClr val="lt1"/>
                </a:highlight>
                <a:latin typeface="Open Sans"/>
                <a:ea typeface="Open Sans"/>
                <a:cs typeface="Open Sans"/>
                <a:sym typeface="Open Sans"/>
              </a:rPr>
              <a:t> Bharat Ram Ammu (Head of Data Science, Complidata)</a:t>
            </a:r>
            <a:endParaRPr sz="2000">
              <a:solidFill>
                <a:srgbClr val="222222"/>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222222"/>
              </a:buClr>
              <a:buSzPts val="2000"/>
              <a:buFont typeface="Open Sans"/>
              <a:buChar char="●"/>
            </a:pPr>
            <a:r>
              <a:rPr b="1" lang="en" sz="2000">
                <a:solidFill>
                  <a:srgbClr val="222222"/>
                </a:solidFill>
                <a:highlight>
                  <a:schemeClr val="lt1"/>
                </a:highlight>
                <a:latin typeface="Open Sans"/>
                <a:ea typeface="Open Sans"/>
                <a:cs typeface="Open Sans"/>
                <a:sym typeface="Open Sans"/>
              </a:rPr>
              <a:t>Topic:</a:t>
            </a:r>
            <a:r>
              <a:rPr lang="en" sz="2000">
                <a:solidFill>
                  <a:srgbClr val="222222"/>
                </a:solidFill>
                <a:highlight>
                  <a:schemeClr val="lt1"/>
                </a:highlight>
                <a:latin typeface="Open Sans"/>
                <a:ea typeface="Open Sans"/>
                <a:cs typeface="Open Sans"/>
                <a:sym typeface="Open Sans"/>
              </a:rPr>
              <a:t> Data Pre-processing and Handling missing values and dealing with class imbalance</a:t>
            </a:r>
            <a:br>
              <a:rPr lang="en" sz="2000">
                <a:solidFill>
                  <a:srgbClr val="222222"/>
                </a:solidFill>
                <a:highlight>
                  <a:schemeClr val="lt1"/>
                </a:highlight>
                <a:latin typeface="Open Sans"/>
                <a:ea typeface="Open Sans"/>
                <a:cs typeface="Open Sans"/>
                <a:sym typeface="Open Sans"/>
              </a:rPr>
            </a:br>
            <a:endParaRPr sz="2000">
              <a:solidFill>
                <a:srgbClr val="222222"/>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222222"/>
              </a:buClr>
              <a:buSzPts val="2000"/>
              <a:buFont typeface="Open Sans"/>
              <a:buChar char="●"/>
            </a:pPr>
            <a:r>
              <a:rPr b="1" lang="en" sz="2000">
                <a:solidFill>
                  <a:srgbClr val="222222"/>
                </a:solidFill>
                <a:highlight>
                  <a:schemeClr val="lt1"/>
                </a:highlight>
                <a:latin typeface="Open Sans"/>
                <a:ea typeface="Open Sans"/>
                <a:cs typeface="Open Sans"/>
                <a:sym typeface="Open Sans"/>
              </a:rPr>
              <a:t>Date &amp; time:</a:t>
            </a:r>
            <a:r>
              <a:rPr lang="en" sz="2000">
                <a:solidFill>
                  <a:srgbClr val="222222"/>
                </a:solidFill>
                <a:highlight>
                  <a:schemeClr val="lt1"/>
                </a:highlight>
                <a:latin typeface="Open Sans"/>
                <a:ea typeface="Open Sans"/>
                <a:cs typeface="Open Sans"/>
                <a:sym typeface="Open Sans"/>
              </a:rPr>
              <a:t> 6th June, at 8:30 pm IST (please locate your time in your timezone </a:t>
            </a:r>
            <a:r>
              <a:rPr lang="en" sz="2000" u="sng">
                <a:solidFill>
                  <a:schemeClr val="hlink"/>
                </a:solidFill>
                <a:highlight>
                  <a:schemeClr val="lt1"/>
                </a:highlight>
                <a:latin typeface="Open Sans"/>
                <a:ea typeface="Open Sans"/>
                <a:cs typeface="Open Sans"/>
                <a:sym typeface="Open Sans"/>
                <a:hlinkClick r:id="rId4"/>
              </a:rPr>
              <a:t>here</a:t>
            </a:r>
            <a:r>
              <a:rPr lang="en" sz="2000">
                <a:solidFill>
                  <a:srgbClr val="222222"/>
                </a:solidFill>
                <a:highlight>
                  <a:schemeClr val="lt1"/>
                </a:highlight>
                <a:latin typeface="Open Sans"/>
                <a:ea typeface="Open Sans"/>
                <a:cs typeface="Open Sans"/>
                <a:sym typeface="Open Sans"/>
              </a:rPr>
              <a:t>).</a:t>
            </a:r>
            <a:br>
              <a:rPr lang="en" sz="2000">
                <a:solidFill>
                  <a:srgbClr val="222222"/>
                </a:solidFill>
                <a:highlight>
                  <a:schemeClr val="lt1"/>
                </a:highlight>
                <a:latin typeface="Open Sans"/>
                <a:ea typeface="Open Sans"/>
                <a:cs typeface="Open Sans"/>
                <a:sym typeface="Open Sans"/>
              </a:rPr>
            </a:br>
            <a:endParaRPr sz="2000">
              <a:solidFill>
                <a:srgbClr val="222222"/>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222222"/>
              </a:buClr>
              <a:buSzPts val="2000"/>
              <a:buFont typeface="Open Sans"/>
              <a:buChar char="●"/>
            </a:pPr>
            <a:r>
              <a:rPr b="1" lang="en" sz="2000">
                <a:solidFill>
                  <a:srgbClr val="222222"/>
                </a:solidFill>
                <a:highlight>
                  <a:schemeClr val="lt1"/>
                </a:highlight>
                <a:latin typeface="Open Sans"/>
                <a:ea typeface="Open Sans"/>
                <a:cs typeface="Open Sans"/>
                <a:sym typeface="Open Sans"/>
              </a:rPr>
              <a:t>Youtube live link: </a:t>
            </a:r>
            <a:r>
              <a:rPr b="1" lang="en" sz="2000" u="sng">
                <a:solidFill>
                  <a:schemeClr val="hlink"/>
                </a:solidFill>
                <a:highlight>
                  <a:schemeClr val="lt1"/>
                </a:highlight>
                <a:latin typeface="Open Sans"/>
                <a:ea typeface="Open Sans"/>
                <a:cs typeface="Open Sans"/>
                <a:sym typeface="Open Sans"/>
                <a:hlinkClick r:id="rId5"/>
              </a:rPr>
              <a:t>https://youtu.be/vksQx1JNo8Y</a:t>
            </a:r>
            <a:endParaRPr b="1" sz="2000">
              <a:solidFill>
                <a:srgbClr val="222222"/>
              </a:solidFill>
              <a:highlight>
                <a:schemeClr val="lt1"/>
              </a:highlight>
              <a:latin typeface="Open Sans"/>
              <a:ea typeface="Open Sans"/>
              <a:cs typeface="Open Sans"/>
              <a:sym typeface="Open Sans"/>
            </a:endParaRPr>
          </a:p>
          <a:p>
            <a:pPr indent="0" lvl="0" marL="0" rtl="0" algn="l">
              <a:lnSpc>
                <a:spcPct val="150000"/>
              </a:lnSpc>
              <a:spcBef>
                <a:spcPts val="0"/>
              </a:spcBef>
              <a:spcAft>
                <a:spcPts val="0"/>
              </a:spcAft>
              <a:buNone/>
            </a:pPr>
            <a:r>
              <a:t/>
            </a:r>
            <a:endParaRPr sz="2000">
              <a:solidFill>
                <a:srgbClr val="222222"/>
              </a:solidFill>
              <a:highlight>
                <a:schemeClr val="lt1"/>
              </a:highlight>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29" name="Google Shape;329;p41"/>
          <p:cNvGrpSpPr/>
          <p:nvPr/>
        </p:nvGrpSpPr>
        <p:grpSpPr>
          <a:xfrm>
            <a:off x="0" y="5976100"/>
            <a:ext cx="9144000" cy="919800"/>
            <a:chOff x="0" y="5976100"/>
            <a:chExt cx="9144000" cy="919800"/>
          </a:xfrm>
        </p:grpSpPr>
        <p:sp>
          <p:nvSpPr>
            <p:cNvPr id="330" name="Google Shape;330;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32" name="Google Shape;332;p4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333" name="Google Shape;333;p4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80" name="Google Shape;80;p15"/>
          <p:cNvGrpSpPr/>
          <p:nvPr/>
        </p:nvGrpSpPr>
        <p:grpSpPr>
          <a:xfrm>
            <a:off x="0" y="5976100"/>
            <a:ext cx="9144000" cy="919800"/>
            <a:chOff x="0" y="5976100"/>
            <a:chExt cx="9144000" cy="919800"/>
          </a:xfrm>
        </p:grpSpPr>
        <p:sp>
          <p:nvSpPr>
            <p:cNvPr id="81" name="Google Shape;81;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83" name="Google Shape;83;p15"/>
          <p:cNvSpPr txBox="1"/>
          <p:nvPr/>
        </p:nvSpPr>
        <p:spPr>
          <a:xfrm>
            <a:off x="1231650" y="2730125"/>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The ABC of Machine Learning</a:t>
            </a:r>
            <a:endParaRPr sz="4800">
              <a:solidFill>
                <a:srgbClr val="434343"/>
              </a:solidFill>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Machine Learning?</a:t>
            </a:r>
            <a:endParaRPr sz="4800">
              <a:solidFill>
                <a:srgbClr val="434343"/>
              </a:solidFill>
              <a:latin typeface="Economica"/>
              <a:ea typeface="Economica"/>
              <a:cs typeface="Economica"/>
              <a:sym typeface="Economica"/>
            </a:endParaRPr>
          </a:p>
        </p:txBody>
      </p:sp>
      <p:sp>
        <p:nvSpPr>
          <p:cNvPr id="91" name="Google Shape;91;p16"/>
          <p:cNvSpPr txBox="1"/>
          <p:nvPr/>
        </p:nvSpPr>
        <p:spPr>
          <a:xfrm>
            <a:off x="266850" y="2077075"/>
            <a:ext cx="8685600" cy="293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Machine learning provides systems the ability to </a:t>
            </a:r>
            <a:r>
              <a:rPr b="1" lang="en" sz="2000">
                <a:solidFill>
                  <a:schemeClr val="dk1"/>
                </a:solidFill>
                <a:latin typeface="Open Sans"/>
                <a:ea typeface="Open Sans"/>
                <a:cs typeface="Open Sans"/>
                <a:sym typeface="Open Sans"/>
              </a:rPr>
              <a:t>automatically learn and improve from experience without being explicitly programmed</a:t>
            </a:r>
            <a:r>
              <a:rPr lang="en" sz="2000">
                <a:solidFill>
                  <a:schemeClr val="dk1"/>
                </a:solidFill>
                <a:latin typeface="Open Sans"/>
                <a:ea typeface="Open Sans"/>
                <a:cs typeface="Open Sans"/>
                <a:sym typeface="Open Sans"/>
              </a:rPr>
              <a:t>.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It allow computers to discover hidden and useful insights </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b="1" lang="en" sz="2000">
                <a:solidFill>
                  <a:schemeClr val="dk1"/>
                </a:solidFill>
                <a:latin typeface="Open Sans"/>
                <a:ea typeface="Open Sans"/>
                <a:cs typeface="Open Sans"/>
                <a:sym typeface="Open Sans"/>
              </a:rPr>
              <a:t>In nutshell, </a:t>
            </a:r>
            <a:r>
              <a:rPr b="1" lang="en" sz="2000">
                <a:solidFill>
                  <a:schemeClr val="dk1"/>
                </a:solidFill>
                <a:latin typeface="Open Sans"/>
                <a:ea typeface="Open Sans"/>
                <a:cs typeface="Open Sans"/>
                <a:sym typeface="Open Sans"/>
              </a:rPr>
              <a:t>Machine Learning is a new way of communicating your wishes to a computer.</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 name="Google Shape;97;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8" name="Google Shape;98;p1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Machine Learning is used in..</a:t>
            </a:r>
            <a:endParaRPr sz="4800">
              <a:solidFill>
                <a:srgbClr val="434343"/>
              </a:solidFill>
              <a:latin typeface="Economica"/>
              <a:ea typeface="Economica"/>
              <a:cs typeface="Economica"/>
              <a:sym typeface="Economica"/>
            </a:endParaRPr>
          </a:p>
        </p:txBody>
      </p:sp>
      <p:sp>
        <p:nvSpPr>
          <p:cNvPr id="99" name="Google Shape;99;p17"/>
          <p:cNvSpPr txBox="1"/>
          <p:nvPr/>
        </p:nvSpPr>
        <p:spPr>
          <a:xfrm>
            <a:off x="682050" y="1298650"/>
            <a:ext cx="7335000" cy="51042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Open Sans"/>
              <a:buChar char="●"/>
            </a:pPr>
            <a:r>
              <a:rPr b="1" lang="en" sz="2000">
                <a:latin typeface="Open Sans"/>
                <a:ea typeface="Open Sans"/>
                <a:cs typeface="Open Sans"/>
                <a:sym typeface="Open Sans"/>
              </a:rPr>
              <a:t>Fraud detection</a:t>
            </a:r>
            <a:r>
              <a:rPr lang="en" sz="2000">
                <a:latin typeface="Open Sans"/>
                <a:ea typeface="Open Sans"/>
                <a:cs typeface="Open Sans"/>
                <a:sym typeface="Open Sans"/>
              </a:rPr>
              <a:t> - </a:t>
            </a:r>
            <a:r>
              <a:rPr b="1" lang="en" sz="2000">
                <a:latin typeface="Open Sans"/>
                <a:ea typeface="Open Sans"/>
                <a:cs typeface="Open Sans"/>
                <a:sym typeface="Open Sans"/>
              </a:rPr>
              <a:t>Eg:</a:t>
            </a:r>
            <a:r>
              <a:rPr lang="en" sz="2000">
                <a:latin typeface="Open Sans"/>
                <a:ea typeface="Open Sans"/>
                <a:cs typeface="Open Sans"/>
                <a:sym typeface="Open Sans"/>
              </a:rPr>
              <a:t> Credit card fraud detection. It will help us to detect whether a transaction is fraud or not.</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50000"/>
              </a:lnSpc>
              <a:spcBef>
                <a:spcPts val="0"/>
              </a:spcBef>
              <a:spcAft>
                <a:spcPts val="0"/>
              </a:spcAft>
              <a:buSzPts val="2000"/>
              <a:buFont typeface="Open Sans"/>
              <a:buChar char="●"/>
            </a:pPr>
            <a:r>
              <a:rPr b="1" lang="en" sz="2000">
                <a:solidFill>
                  <a:schemeClr val="dk1"/>
                </a:solidFill>
                <a:latin typeface="Open Sans"/>
                <a:ea typeface="Open Sans"/>
                <a:cs typeface="Open Sans"/>
                <a:sym typeface="Open Sans"/>
              </a:rPr>
              <a:t>Email spam filtering</a:t>
            </a:r>
            <a:r>
              <a:rPr lang="en" sz="2000">
                <a:solidFill>
                  <a:schemeClr val="dk1"/>
                </a:solidFill>
                <a:latin typeface="Open Sans"/>
                <a:ea typeface="Open Sans"/>
                <a:cs typeface="Open Sans"/>
                <a:sym typeface="Open Sans"/>
              </a:rPr>
              <a:t> - </a:t>
            </a:r>
            <a:r>
              <a:rPr b="1" lang="en" sz="2000">
                <a:solidFill>
                  <a:schemeClr val="dk1"/>
                </a:solidFill>
                <a:latin typeface="Open Sans"/>
                <a:ea typeface="Open Sans"/>
                <a:cs typeface="Open Sans"/>
                <a:sym typeface="Open Sans"/>
              </a:rPr>
              <a:t>Eg: </a:t>
            </a:r>
            <a:r>
              <a:rPr lang="en" sz="2000">
                <a:solidFill>
                  <a:schemeClr val="dk1"/>
                </a:solidFill>
                <a:latin typeface="Open Sans"/>
                <a:ea typeface="Open Sans"/>
                <a:cs typeface="Open Sans"/>
                <a:sym typeface="Open Sans"/>
              </a:rPr>
              <a:t>Helps in categorising whether a particular email should go in inbox or spam box.</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50000"/>
              </a:lnSpc>
              <a:spcBef>
                <a:spcPts val="0"/>
              </a:spcBef>
              <a:spcAft>
                <a:spcPts val="0"/>
              </a:spcAft>
              <a:buSzPts val="2000"/>
              <a:buFont typeface="Open Sans"/>
              <a:buChar char="●"/>
            </a:pPr>
            <a:r>
              <a:rPr b="1" lang="en" sz="2000">
                <a:solidFill>
                  <a:schemeClr val="dk1"/>
                </a:solidFill>
                <a:latin typeface="Open Sans"/>
                <a:ea typeface="Open Sans"/>
                <a:cs typeface="Open Sans"/>
                <a:sym typeface="Open Sans"/>
              </a:rPr>
              <a:t>Recommendation engines</a:t>
            </a:r>
            <a:r>
              <a:rPr lang="en" sz="2000">
                <a:solidFill>
                  <a:schemeClr val="dk1"/>
                </a:solidFill>
                <a:latin typeface="Open Sans"/>
                <a:ea typeface="Open Sans"/>
                <a:cs typeface="Open Sans"/>
                <a:sym typeface="Open Sans"/>
              </a:rPr>
              <a:t> - </a:t>
            </a:r>
            <a:r>
              <a:rPr b="1" lang="en" sz="2000">
                <a:solidFill>
                  <a:schemeClr val="dk1"/>
                </a:solidFill>
                <a:latin typeface="Open Sans"/>
                <a:ea typeface="Open Sans"/>
                <a:cs typeface="Open Sans"/>
                <a:sym typeface="Open Sans"/>
              </a:rPr>
              <a:t>Eg: </a:t>
            </a:r>
            <a:r>
              <a:rPr lang="en" sz="2000">
                <a:solidFill>
                  <a:schemeClr val="dk1"/>
                </a:solidFill>
                <a:latin typeface="Open Sans"/>
                <a:ea typeface="Open Sans"/>
                <a:cs typeface="Open Sans"/>
                <a:sym typeface="Open Sans"/>
              </a:rPr>
              <a:t>E-commerce platforms like Amazon can recommend you a similar product based on your previously browsed list of products</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50000"/>
              </a:lnSpc>
              <a:spcBef>
                <a:spcPts val="0"/>
              </a:spcBef>
              <a:spcAft>
                <a:spcPts val="0"/>
              </a:spcAft>
              <a:buSzPts val="2000"/>
              <a:buFont typeface="Open Sans"/>
              <a:buChar char="●"/>
            </a:pPr>
            <a:r>
              <a:rPr lang="en" sz="2000">
                <a:latin typeface="Open Sans"/>
                <a:ea typeface="Open Sans"/>
                <a:cs typeface="Open Sans"/>
                <a:sym typeface="Open Sans"/>
              </a:rPr>
              <a:t>and many more!!! </a:t>
            </a:r>
            <a:endParaRPr sz="20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 name="Google Shape;105;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6" name="Google Shape;106;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a Machine Learning (ML) model?</a:t>
            </a:r>
            <a:endParaRPr sz="4800">
              <a:solidFill>
                <a:srgbClr val="434343"/>
              </a:solidFill>
              <a:latin typeface="Economica"/>
              <a:ea typeface="Economica"/>
              <a:cs typeface="Economica"/>
              <a:sym typeface="Economica"/>
            </a:endParaRPr>
          </a:p>
        </p:txBody>
      </p:sp>
      <p:pic>
        <p:nvPicPr>
          <p:cNvPr id="107" name="Google Shape;107;p18"/>
          <p:cNvPicPr preferRelativeResize="0"/>
          <p:nvPr/>
        </p:nvPicPr>
        <p:blipFill>
          <a:blip r:embed="rId3">
            <a:alphaModFix/>
          </a:blip>
          <a:stretch>
            <a:fillRect/>
          </a:stretch>
        </p:blipFill>
        <p:spPr>
          <a:xfrm>
            <a:off x="236850" y="1874600"/>
            <a:ext cx="8763000" cy="4638675"/>
          </a:xfrm>
          <a:prstGeom prst="rect">
            <a:avLst/>
          </a:prstGeom>
          <a:noFill/>
          <a:ln>
            <a:noFill/>
          </a:ln>
        </p:spPr>
      </p:pic>
      <p:sp>
        <p:nvSpPr>
          <p:cNvPr id="108" name="Google Shape;108;p18"/>
          <p:cNvSpPr txBox="1"/>
          <p:nvPr/>
        </p:nvSpPr>
        <p:spPr>
          <a:xfrm>
            <a:off x="430975" y="1180475"/>
            <a:ext cx="7757400" cy="129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For now, let’s consider it is a Magical box that help us to predict what we want. In the below case we want to predict whether an incoming email should land in our inbox or spam box. We will discuss more about ML models soon.</a:t>
            </a:r>
            <a:endParaRPr sz="20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5" name="Google Shape;115;p1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Variables/features</a:t>
            </a:r>
            <a:endParaRPr sz="4800">
              <a:solidFill>
                <a:srgbClr val="434343"/>
              </a:solidFill>
              <a:latin typeface="Economica"/>
              <a:ea typeface="Economica"/>
              <a:cs typeface="Economica"/>
              <a:sym typeface="Economica"/>
            </a:endParaRPr>
          </a:p>
        </p:txBody>
      </p:sp>
      <p:sp>
        <p:nvSpPr>
          <p:cNvPr id="116" name="Google Shape;116;p19"/>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or Variables: </a:t>
            </a:r>
            <a:r>
              <a:rPr lang="en" sz="2000">
                <a:latin typeface="Open Sans"/>
                <a:ea typeface="Open Sans"/>
                <a:cs typeface="Open Sans"/>
                <a:sym typeface="Open Sans"/>
              </a:rPr>
              <a:t>These are the the most common terms that we would come across from now on.</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and Variables</a:t>
            </a:r>
            <a:r>
              <a:rPr lang="en" sz="2000">
                <a:latin typeface="Open Sans"/>
                <a:ea typeface="Open Sans"/>
                <a:cs typeface="Open Sans"/>
                <a:sym typeface="Open Sans"/>
              </a:rPr>
              <a:t> </a:t>
            </a:r>
            <a:r>
              <a:rPr b="1" lang="en" sz="2000">
                <a:latin typeface="Open Sans"/>
                <a:ea typeface="Open Sans"/>
                <a:cs typeface="Open Sans"/>
                <a:sym typeface="Open Sans"/>
              </a:rPr>
              <a:t>both are the same in a dataset</a:t>
            </a:r>
            <a:r>
              <a:rPr lang="en" sz="2000">
                <a:latin typeface="Open Sans"/>
                <a:ea typeface="Open Sans"/>
                <a:cs typeface="Open Sans"/>
                <a:sym typeface="Open Sans"/>
              </a:rPr>
              <a:t>, they are often </a:t>
            </a:r>
            <a:r>
              <a:rPr lang="en" sz="2000">
                <a:latin typeface="Open Sans"/>
                <a:ea typeface="Open Sans"/>
                <a:cs typeface="Open Sans"/>
                <a:sym typeface="Open Sans"/>
              </a:rPr>
              <a:t>interchangeably</a:t>
            </a:r>
            <a:r>
              <a:rPr lang="en" sz="2000">
                <a:latin typeface="Open Sans"/>
                <a:ea typeface="Open Sans"/>
                <a:cs typeface="Open Sans"/>
                <a:sym typeface="Open Sans"/>
              </a:rPr>
              <a:t> used. So there is no need to worry about it!</a:t>
            </a:r>
            <a:endParaRPr sz="2000">
              <a:latin typeface="Open Sans"/>
              <a:ea typeface="Open Sans"/>
              <a:cs typeface="Open Sans"/>
              <a:sym typeface="Open Sans"/>
            </a:endParaRPr>
          </a:p>
        </p:txBody>
      </p:sp>
      <p:pic>
        <p:nvPicPr>
          <p:cNvPr id="117" name="Google Shape;117;p19"/>
          <p:cNvPicPr preferRelativeResize="0"/>
          <p:nvPr/>
        </p:nvPicPr>
        <p:blipFill>
          <a:blip r:embed="rId3">
            <a:alphaModFix/>
          </a:blip>
          <a:stretch>
            <a:fillRect/>
          </a:stretch>
        </p:blipFill>
        <p:spPr>
          <a:xfrm>
            <a:off x="-40750" y="3624488"/>
            <a:ext cx="9143999" cy="2617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3" name="Google Shape;123;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4" name="Google Shape;124;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Target/Label Variable</a:t>
            </a:r>
            <a:endParaRPr sz="4800">
              <a:solidFill>
                <a:srgbClr val="434343"/>
              </a:solidFill>
              <a:latin typeface="Economica"/>
              <a:ea typeface="Economica"/>
              <a:cs typeface="Economica"/>
              <a:sym typeface="Economica"/>
            </a:endParaRPr>
          </a:p>
        </p:txBody>
      </p:sp>
      <p:sp>
        <p:nvSpPr>
          <p:cNvPr id="125" name="Google Shape;125;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The target variable or label of a dataset is the feature of a dataset about which you want to gain a deeper understanding. </a:t>
            </a:r>
            <a:endParaRPr sz="19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It is the variable that is, or should be the output.</a:t>
            </a:r>
            <a:endParaRPr sz="19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In the example of detecting spam emails, the label will be the category the email belongs to, i.e it will be either ‘spam’ or ‘not spam’.</a:t>
            </a:r>
            <a:endParaRPr sz="19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1248450" y="3599125"/>
            <a:ext cx="6565600" cy="3059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3" name="Google Shape;133;p21"/>
          <p:cNvSpPr txBox="1"/>
          <p:nvPr/>
        </p:nvSpPr>
        <p:spPr>
          <a:xfrm>
            <a:off x="663250" y="170000"/>
            <a:ext cx="7693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Predictor/Input Variables</a:t>
            </a:r>
            <a:endParaRPr sz="4800">
              <a:solidFill>
                <a:srgbClr val="434343"/>
              </a:solidFill>
              <a:latin typeface="Economica"/>
              <a:ea typeface="Economica"/>
              <a:cs typeface="Economica"/>
              <a:sym typeface="Economica"/>
            </a:endParaRPr>
          </a:p>
        </p:txBody>
      </p:sp>
      <p:sp>
        <p:nvSpPr>
          <p:cNvPr id="134" name="Google Shape;134;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One or more variables that are used to determine (or predict) the 'Target Variable' are known as Input Variables. They are sometimes called Predictor Variable as well.</a:t>
            </a:r>
            <a:endParaRPr sz="19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In the spam detector example, the features could include the following:</a:t>
            </a:r>
            <a:endParaRPr sz="1900">
              <a:latin typeface="Open Sans"/>
              <a:ea typeface="Open Sans"/>
              <a:cs typeface="Open Sans"/>
              <a:sym typeface="Open Sans"/>
            </a:endParaRPr>
          </a:p>
          <a:p>
            <a:pPr indent="-349250" lvl="1" marL="9144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words in the email text</a:t>
            </a:r>
            <a:endParaRPr sz="1900">
              <a:latin typeface="Open Sans"/>
              <a:ea typeface="Open Sans"/>
              <a:cs typeface="Open Sans"/>
              <a:sym typeface="Open Sans"/>
            </a:endParaRPr>
          </a:p>
          <a:p>
            <a:pPr indent="-349250" lvl="1" marL="9144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sender's address</a:t>
            </a:r>
            <a:endParaRPr sz="1900">
              <a:latin typeface="Open Sans"/>
              <a:ea typeface="Open Sans"/>
              <a:cs typeface="Open Sans"/>
              <a:sym typeface="Open Sans"/>
            </a:endParaRPr>
          </a:p>
          <a:p>
            <a:pPr indent="-349250" lvl="1" marL="9144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time of day the email was sent</a:t>
            </a:r>
            <a:endParaRPr sz="1900">
              <a:latin typeface="Open Sans"/>
              <a:ea typeface="Open Sans"/>
              <a:cs typeface="Open Sans"/>
              <a:sym typeface="Open Sans"/>
            </a:endParaRPr>
          </a:p>
          <a:p>
            <a:pPr indent="-349250" lvl="1" marL="9144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email contains the phrase "congrats you won $1 billion - share your bank details."</a:t>
            </a:r>
            <a:endParaRPr sz="1900">
              <a:latin typeface="Open Sans"/>
              <a:ea typeface="Open Sans"/>
              <a:cs typeface="Open Sans"/>
              <a:sym typeface="Open Sans"/>
            </a:endParaRPr>
          </a:p>
        </p:txBody>
      </p:sp>
      <p:pic>
        <p:nvPicPr>
          <p:cNvPr id="135" name="Google Shape;135;p21"/>
          <p:cNvPicPr preferRelativeResize="0"/>
          <p:nvPr/>
        </p:nvPicPr>
        <p:blipFill>
          <a:blip r:embed="rId3">
            <a:alphaModFix/>
          </a:blip>
          <a:stretch>
            <a:fillRect/>
          </a:stretch>
        </p:blipFill>
        <p:spPr>
          <a:xfrm>
            <a:off x="2767975" y="4738700"/>
            <a:ext cx="3227799" cy="1694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